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9" r:id="rId3"/>
    <p:sldId id="260" r:id="rId4"/>
    <p:sldId id="261" r:id="rId5"/>
    <p:sldId id="264" r:id="rId6"/>
    <p:sldId id="262" r:id="rId7"/>
    <p:sldId id="265" r:id="rId8"/>
    <p:sldId id="263" r:id="rId9"/>
    <p:sldId id="270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image" Target="../media/image10.jpeg"/><Relationship Id="rId16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5" Type="http://schemas.openxmlformats.org/officeDocument/2006/relationships/image" Target="../media/image2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Relationship Id="rId1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196752"/>
            <a:ext cx="6624736" cy="4315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ИНФОРМАЦИЯ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115616" y="5733256"/>
            <a:ext cx="6400800" cy="694928"/>
          </a:xfrm>
        </p:spPr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Виды информации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Понятие информации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2852936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Термин «</a:t>
            </a:r>
            <a:r>
              <a:rPr lang="ru-RU" b="1" u="sng" dirty="0" smtClean="0">
                <a:solidFill>
                  <a:srgbClr val="FF0000"/>
                </a:solidFill>
              </a:rPr>
              <a:t>информация</a:t>
            </a:r>
            <a:r>
              <a:rPr lang="ru-RU" dirty="0" smtClean="0"/>
              <a:t>» происходит от латинского слова «</a:t>
            </a:r>
            <a:r>
              <a:rPr lang="en-US" dirty="0" err="1" smtClean="0"/>
              <a:t>informatio</a:t>
            </a:r>
            <a:r>
              <a:rPr lang="ru-RU" dirty="0" smtClean="0"/>
              <a:t>», что означает сведения, разъяснения, изложение.</a:t>
            </a:r>
          </a:p>
          <a:p>
            <a:r>
              <a:rPr lang="ru-RU" dirty="0" smtClean="0"/>
              <a:t>Информация относится к таким понятиям, которым невозможно дать точного определения.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1556792"/>
            <a:ext cx="7848872" cy="115212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115616" y="1700808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Информация  - это сведения об окружающем нас  мире.</a:t>
            </a:r>
            <a:endParaRPr lang="ru-RU" sz="2400" b="1" dirty="0"/>
          </a:p>
        </p:txBody>
      </p:sp>
      <p:pic>
        <p:nvPicPr>
          <p:cNvPr id="11" name="Содержимое 4" descr="INFO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98" y="4143380"/>
            <a:ext cx="2153970" cy="21539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Человек получает информацию с помощью органов чувств</a:t>
            </a:r>
            <a:endParaRPr lang="ru-RU" b="1" dirty="0"/>
          </a:p>
        </p:txBody>
      </p:sp>
      <p:pic>
        <p:nvPicPr>
          <p:cNvPr id="3" name="Рисунок 2" descr="5 чувств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1484784"/>
            <a:ext cx="3438128" cy="51571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732240" y="1844824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ЗРЕНИЕ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568" y="3284984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СЛУХ</a:t>
            </a:r>
            <a:endParaRPr lang="ru-RU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732240" y="2492896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ОБОНЯНИЕ</a:t>
            </a:r>
            <a:endParaRPr lang="ru-RU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732240" y="3933056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ОСЯЗАНИЕ</a:t>
            </a:r>
            <a:endParaRPr lang="ru-RU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732240" y="321297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ВКУС</a:t>
            </a:r>
            <a:endParaRPr lang="ru-RU" sz="2400" b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4427984" y="2060848"/>
            <a:ext cx="2232248" cy="57606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1619672" y="3212976"/>
            <a:ext cx="2016224" cy="28803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11" idx="1"/>
          </p:cNvCxnSpPr>
          <p:nvPr/>
        </p:nvCxnSpPr>
        <p:spPr>
          <a:xfrm flipH="1" flipV="1">
            <a:off x="4716016" y="3284984"/>
            <a:ext cx="2016224" cy="15882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4644008" y="2636912"/>
            <a:ext cx="2016224" cy="21602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10" idx="1"/>
          </p:cNvCxnSpPr>
          <p:nvPr/>
        </p:nvCxnSpPr>
        <p:spPr>
          <a:xfrm flipH="1" flipV="1">
            <a:off x="5868144" y="4149080"/>
            <a:ext cx="864096" cy="1480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>Виды информации</a:t>
            </a:r>
            <a:br>
              <a:rPr lang="ru-RU" sz="4000" b="1" dirty="0" smtClean="0"/>
            </a:br>
            <a:r>
              <a:rPr lang="ru-RU" sz="4000" b="1" dirty="0" smtClean="0"/>
              <a:t>по способу восприятия</a:t>
            </a:r>
            <a:endParaRPr lang="ru-RU" sz="4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79512" y="2276872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Зрительная </a:t>
            </a:r>
            <a:endParaRPr lang="ru-RU" sz="2400" b="1" dirty="0"/>
          </a:p>
        </p:txBody>
      </p:sp>
      <p:pic>
        <p:nvPicPr>
          <p:cNvPr id="14" name="Рисунок 13" descr="глаз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780928"/>
            <a:ext cx="1549856" cy="116239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979712" y="227687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Звуковая</a:t>
            </a:r>
            <a:endParaRPr lang="ru-RU" sz="2400" b="1" dirty="0"/>
          </a:p>
        </p:txBody>
      </p:sp>
      <p:pic>
        <p:nvPicPr>
          <p:cNvPr id="16" name="Рисунок 15" descr="уши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2780928"/>
            <a:ext cx="1224136" cy="153016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508104" y="227687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Вкусовая</a:t>
            </a:r>
            <a:endParaRPr lang="ru-RU" sz="2400" b="1" dirty="0"/>
          </a:p>
        </p:txBody>
      </p:sp>
      <p:pic>
        <p:nvPicPr>
          <p:cNvPr id="18" name="Рисунок 17" descr="язык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6" y="2780928"/>
            <a:ext cx="1952632" cy="129614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876256" y="2276872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Обонятельная</a:t>
            </a:r>
            <a:endParaRPr lang="ru-RU" sz="2400" b="1" dirty="0"/>
          </a:p>
        </p:txBody>
      </p:sp>
      <p:pic>
        <p:nvPicPr>
          <p:cNvPr id="20" name="Рисунок 19" descr="нос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24328" y="2780928"/>
            <a:ext cx="1379053" cy="165618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19872" y="2276872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Осязательная</a:t>
            </a:r>
            <a:endParaRPr lang="ru-RU" sz="2400" b="1" dirty="0"/>
          </a:p>
        </p:txBody>
      </p:sp>
      <p:pic>
        <p:nvPicPr>
          <p:cNvPr id="22" name="Рисунок 21" descr="ладошки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35896" y="2780928"/>
            <a:ext cx="1728192" cy="1728192"/>
          </a:xfrm>
          <a:prstGeom prst="rect">
            <a:avLst/>
          </a:prstGeom>
        </p:spPr>
      </p:pic>
      <p:cxnSp>
        <p:nvCxnSpPr>
          <p:cNvPr id="24" name="Прямая со стрелкой 23"/>
          <p:cNvCxnSpPr/>
          <p:nvPr/>
        </p:nvCxnSpPr>
        <p:spPr>
          <a:xfrm flipH="1">
            <a:off x="1475656" y="1412776"/>
            <a:ext cx="1224136" cy="864096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3275856" y="1412776"/>
            <a:ext cx="216024" cy="864096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5364088" y="1412776"/>
            <a:ext cx="432048" cy="72008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6876256" y="1484784"/>
            <a:ext cx="1008112" cy="64807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4355976" y="1484784"/>
            <a:ext cx="0" cy="7920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39552" y="4826675"/>
            <a:ext cx="828092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Получение информации происходит через информационные каналы:</a:t>
            </a:r>
          </a:p>
          <a:p>
            <a:pPr marL="266700" indent="174625">
              <a:buFont typeface="Arial" pitchFamily="34" charset="0"/>
              <a:buChar char="•"/>
            </a:pPr>
            <a:r>
              <a:rPr lang="ru-RU" sz="2000" dirty="0" smtClean="0"/>
              <a:t> Зрительный канал (</a:t>
            </a:r>
            <a:r>
              <a:rPr lang="ru-RU" sz="2000" dirty="0" smtClean="0">
                <a:solidFill>
                  <a:srgbClr val="FF0000"/>
                </a:solidFill>
              </a:rPr>
              <a:t>зрительная информация</a:t>
            </a:r>
            <a:r>
              <a:rPr lang="ru-RU" sz="2000" dirty="0" smtClean="0"/>
              <a:t>);</a:t>
            </a:r>
          </a:p>
          <a:p>
            <a:pPr marL="266700" indent="174625">
              <a:buFont typeface="Arial" pitchFamily="34" charset="0"/>
              <a:buChar char="•"/>
            </a:pPr>
            <a:r>
              <a:rPr lang="ru-RU" sz="2000" dirty="0" smtClean="0"/>
              <a:t>Слуховой канал (</a:t>
            </a:r>
            <a:r>
              <a:rPr lang="ru-RU" sz="2000" dirty="0" smtClean="0">
                <a:solidFill>
                  <a:srgbClr val="FF0000"/>
                </a:solidFill>
              </a:rPr>
              <a:t>звуковая информация</a:t>
            </a:r>
            <a:r>
              <a:rPr lang="ru-RU" sz="2000" dirty="0" smtClean="0"/>
              <a:t>);</a:t>
            </a:r>
          </a:p>
          <a:p>
            <a:pPr marL="266700" indent="174625">
              <a:buFont typeface="Arial" pitchFamily="34" charset="0"/>
              <a:buChar char="•"/>
            </a:pPr>
            <a:r>
              <a:rPr lang="ru-RU" sz="2000" dirty="0" smtClean="0"/>
              <a:t>Осязательный канал (</a:t>
            </a:r>
            <a:r>
              <a:rPr lang="ru-RU" sz="2000" dirty="0" smtClean="0">
                <a:solidFill>
                  <a:srgbClr val="FF0000"/>
                </a:solidFill>
              </a:rPr>
              <a:t>тактильная информация</a:t>
            </a:r>
            <a:r>
              <a:rPr lang="ru-RU" sz="2000" dirty="0" smtClean="0"/>
              <a:t>);</a:t>
            </a:r>
          </a:p>
          <a:p>
            <a:pPr marL="266700" indent="174625">
              <a:buFont typeface="Arial" pitchFamily="34" charset="0"/>
              <a:buChar char="•"/>
            </a:pPr>
            <a:r>
              <a:rPr lang="ru-RU" sz="2000" dirty="0" smtClean="0"/>
              <a:t>Вкусовой канал (</a:t>
            </a:r>
            <a:r>
              <a:rPr lang="ru-RU" sz="2000" dirty="0" smtClean="0">
                <a:solidFill>
                  <a:srgbClr val="FF0000"/>
                </a:solidFill>
              </a:rPr>
              <a:t>вкусовая информация</a:t>
            </a:r>
            <a:r>
              <a:rPr lang="ru-RU" sz="2000" dirty="0" smtClean="0"/>
              <a:t>);</a:t>
            </a:r>
          </a:p>
          <a:p>
            <a:pPr marL="266700" indent="174625">
              <a:buFont typeface="Arial" pitchFamily="34" charset="0"/>
              <a:buChar char="•"/>
            </a:pPr>
            <a:r>
              <a:rPr lang="ru-RU" sz="2000" dirty="0" smtClean="0"/>
              <a:t>Обонятельный канал (</a:t>
            </a:r>
            <a:r>
              <a:rPr lang="ru-RU" sz="2000" dirty="0" smtClean="0">
                <a:solidFill>
                  <a:srgbClr val="FF0000"/>
                </a:solidFill>
              </a:rPr>
              <a:t>обонятельная информация</a:t>
            </a:r>
            <a:r>
              <a:rPr lang="ru-RU" sz="2000" dirty="0" smtClean="0"/>
              <a:t>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Как мы воспринимаем информацию</a:t>
            </a:r>
            <a:endParaRPr lang="ru-RU" sz="3600" b="1" dirty="0"/>
          </a:p>
        </p:txBody>
      </p:sp>
      <p:pic>
        <p:nvPicPr>
          <p:cNvPr id="6" name="Рисунок 5" descr="123.jpg"/>
          <p:cNvPicPr>
            <a:picLocks noChangeAspect="1"/>
          </p:cNvPicPr>
          <p:nvPr/>
        </p:nvPicPr>
        <p:blipFill>
          <a:blip r:embed="rId2" cstate="print"/>
          <a:srcRect r="4575" b="38306"/>
          <a:stretch>
            <a:fillRect/>
          </a:stretch>
        </p:blipFill>
        <p:spPr>
          <a:xfrm>
            <a:off x="179512" y="1412776"/>
            <a:ext cx="8856984" cy="4320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Виды информации по форме представления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988840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Числовая информация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979712" y="1988840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Текстовая информация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35896" y="1988840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Графическая информация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364088" y="1988840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Звуковая информация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092280" y="1988840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Видео</a:t>
            </a:r>
          </a:p>
          <a:p>
            <a:r>
              <a:rPr lang="ru-RU" b="1" dirty="0" smtClean="0"/>
              <a:t>информация</a:t>
            </a:r>
            <a:endParaRPr lang="ru-RU" b="1" dirty="0"/>
          </a:p>
        </p:txBody>
      </p:sp>
      <p:pic>
        <p:nvPicPr>
          <p:cNvPr id="10" name="Рисунок 9" descr="часы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36912"/>
            <a:ext cx="1143000" cy="1143000"/>
          </a:xfrm>
          <a:prstGeom prst="rect">
            <a:avLst/>
          </a:prstGeom>
        </p:spPr>
      </p:pic>
      <p:pic>
        <p:nvPicPr>
          <p:cNvPr id="11" name="Рисунок 10" descr="числа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933056"/>
            <a:ext cx="1304305" cy="792088"/>
          </a:xfrm>
          <a:prstGeom prst="rect">
            <a:avLst/>
          </a:prstGeom>
        </p:spPr>
      </p:pic>
      <p:pic>
        <p:nvPicPr>
          <p:cNvPr id="12" name="Рисунок 11" descr="калькулятор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013176"/>
            <a:ext cx="2011680" cy="1143000"/>
          </a:xfrm>
          <a:prstGeom prst="rect">
            <a:avLst/>
          </a:prstGeom>
        </p:spPr>
      </p:pic>
      <p:pic>
        <p:nvPicPr>
          <p:cNvPr id="13" name="Рисунок 12" descr="книги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23728" y="2708920"/>
            <a:ext cx="1203960" cy="1143000"/>
          </a:xfrm>
          <a:prstGeom prst="rect">
            <a:avLst/>
          </a:prstGeom>
        </p:spPr>
      </p:pic>
      <p:pic>
        <p:nvPicPr>
          <p:cNvPr id="14" name="Рисунок 13" descr="газета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23728" y="4077072"/>
            <a:ext cx="1440180" cy="1143000"/>
          </a:xfrm>
          <a:prstGeom prst="rect">
            <a:avLst/>
          </a:prstGeom>
        </p:spPr>
      </p:pic>
      <p:pic>
        <p:nvPicPr>
          <p:cNvPr id="15" name="Рисунок 14" descr="тетрадь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39752" y="5589240"/>
            <a:ext cx="1080120" cy="771514"/>
          </a:xfrm>
          <a:prstGeom prst="rect">
            <a:avLst/>
          </a:prstGeom>
        </p:spPr>
      </p:pic>
      <p:pic>
        <p:nvPicPr>
          <p:cNvPr id="16" name="Рисунок 15" descr="картина.jpe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19500" y="2857500"/>
            <a:ext cx="1672580" cy="1003548"/>
          </a:xfrm>
          <a:prstGeom prst="rect">
            <a:avLst/>
          </a:prstGeom>
        </p:spPr>
      </p:pic>
      <p:pic>
        <p:nvPicPr>
          <p:cNvPr id="17" name="Рисунок 16" descr="рисунок.jpe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707904" y="4077072"/>
            <a:ext cx="1656184" cy="1104123"/>
          </a:xfrm>
          <a:prstGeom prst="rect">
            <a:avLst/>
          </a:prstGeom>
        </p:spPr>
      </p:pic>
      <p:pic>
        <p:nvPicPr>
          <p:cNvPr id="18" name="Рисунок 17" descr="фотография.jpe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23928" y="5517232"/>
            <a:ext cx="1447800" cy="114300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3779912" y="4077072"/>
            <a:ext cx="1656184" cy="11521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Рисунок 20" descr="колонки.jpe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580112" y="2780928"/>
            <a:ext cx="1257300" cy="1143000"/>
          </a:xfrm>
          <a:prstGeom prst="rect">
            <a:avLst/>
          </a:prstGeom>
        </p:spPr>
      </p:pic>
      <p:pic>
        <p:nvPicPr>
          <p:cNvPr id="22" name="Рисунок 21" descr="пение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724128" y="4077072"/>
            <a:ext cx="936104" cy="1384207"/>
          </a:xfrm>
          <a:prstGeom prst="rect">
            <a:avLst/>
          </a:prstGeom>
        </p:spPr>
      </p:pic>
      <p:pic>
        <p:nvPicPr>
          <p:cNvPr id="24" name="Рисунок 23" descr="балалайка.jpe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724128" y="5445224"/>
            <a:ext cx="1272540" cy="1143000"/>
          </a:xfrm>
          <a:prstGeom prst="rect">
            <a:avLst/>
          </a:prstGeom>
        </p:spPr>
      </p:pic>
      <p:pic>
        <p:nvPicPr>
          <p:cNvPr id="25" name="Рисунок 24" descr="телевизор.jpe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308304" y="2780928"/>
            <a:ext cx="1143000" cy="1143000"/>
          </a:xfrm>
          <a:prstGeom prst="rect">
            <a:avLst/>
          </a:prstGeom>
        </p:spPr>
      </p:pic>
      <p:pic>
        <p:nvPicPr>
          <p:cNvPr id="26" name="Рисунок 25" descr="кино.jpe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380312" y="4221088"/>
            <a:ext cx="1248139" cy="936104"/>
          </a:xfrm>
          <a:prstGeom prst="rect">
            <a:avLst/>
          </a:prstGeom>
        </p:spPr>
      </p:pic>
      <p:pic>
        <p:nvPicPr>
          <p:cNvPr id="27" name="Рисунок 26" descr="видеокамера.jpe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236296" y="5517232"/>
            <a:ext cx="1630680" cy="1143000"/>
          </a:xfrm>
          <a:prstGeom prst="rect">
            <a:avLst/>
          </a:prstGeom>
        </p:spPr>
      </p:pic>
      <p:cxnSp>
        <p:nvCxnSpPr>
          <p:cNvPr id="29" name="Прямая со стрелкой 28"/>
          <p:cNvCxnSpPr/>
          <p:nvPr/>
        </p:nvCxnSpPr>
        <p:spPr>
          <a:xfrm flipH="1">
            <a:off x="1259632" y="1268760"/>
            <a:ext cx="1584176" cy="57606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endCxn id="6" idx="0"/>
          </p:cNvCxnSpPr>
          <p:nvPr/>
        </p:nvCxnSpPr>
        <p:spPr>
          <a:xfrm flipH="1">
            <a:off x="2807804" y="1484784"/>
            <a:ext cx="756084" cy="504056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2" idx="2"/>
            <a:endCxn id="7" idx="0"/>
          </p:cNvCxnSpPr>
          <p:nvPr/>
        </p:nvCxnSpPr>
        <p:spPr>
          <a:xfrm flipH="1">
            <a:off x="4463988" y="1417638"/>
            <a:ext cx="108012" cy="57120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64088" y="1412776"/>
            <a:ext cx="648072" cy="57606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6300192" y="1340768"/>
            <a:ext cx="1224136" cy="64807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Виды информации по ее значению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412776"/>
            <a:ext cx="8712968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1800"/>
              </a:spcAft>
            </a:pPr>
            <a:r>
              <a:rPr lang="ru-RU" sz="2400" b="1" dirty="0" smtClean="0"/>
              <a:t>Актуальная</a:t>
            </a:r>
            <a:r>
              <a:rPr lang="ru-RU" sz="2400" dirty="0" smtClean="0"/>
              <a:t> — информация, ценная в данный момент времени.</a:t>
            </a:r>
          </a:p>
          <a:p>
            <a:pPr lvl="0">
              <a:spcAft>
                <a:spcPts val="1800"/>
              </a:spcAft>
            </a:pPr>
            <a:r>
              <a:rPr lang="ru-RU" sz="2400" b="1" dirty="0" smtClean="0"/>
              <a:t>Достоверная</a:t>
            </a:r>
            <a:r>
              <a:rPr lang="ru-RU" sz="2400" dirty="0" smtClean="0"/>
              <a:t> — информация, полученная без искажений.</a:t>
            </a:r>
          </a:p>
          <a:p>
            <a:pPr lvl="0">
              <a:spcAft>
                <a:spcPts val="1800"/>
              </a:spcAft>
            </a:pPr>
            <a:r>
              <a:rPr lang="ru-RU" sz="2400" b="1" dirty="0" smtClean="0"/>
              <a:t>Понятная</a:t>
            </a:r>
            <a:r>
              <a:rPr lang="ru-RU" sz="2400" dirty="0" smtClean="0"/>
              <a:t> — информация, выраженная на языке, понятном тому, кому она предназначена.</a:t>
            </a:r>
          </a:p>
          <a:p>
            <a:pPr lvl="0">
              <a:spcAft>
                <a:spcPts val="1800"/>
              </a:spcAft>
            </a:pPr>
            <a:r>
              <a:rPr lang="ru-RU" sz="2400" b="1" dirty="0" smtClean="0"/>
              <a:t>Полная</a:t>
            </a:r>
            <a:r>
              <a:rPr lang="ru-RU" sz="2400" dirty="0" smtClean="0"/>
              <a:t> — информация, достаточная для принятия правильного решения или понимания.</a:t>
            </a:r>
          </a:p>
          <a:p>
            <a:pPr lvl="0">
              <a:spcAft>
                <a:spcPts val="1800"/>
              </a:spcAft>
            </a:pPr>
            <a:r>
              <a:rPr lang="ru-RU" sz="2400" b="1" dirty="0" smtClean="0"/>
              <a:t>Полезная</a:t>
            </a:r>
            <a:r>
              <a:rPr lang="ru-RU" sz="2400" dirty="0" smtClean="0"/>
              <a:t> — информация, необходимая для достижения заданной цели.</a:t>
            </a: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4941168"/>
            <a:ext cx="160972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Передача информации</a:t>
            </a:r>
            <a:endParaRPr lang="ru-RU" sz="3600" b="1" dirty="0">
              <a:solidFill>
                <a:srgbClr val="FF0000"/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755576" y="1268760"/>
            <a:ext cx="7848872" cy="2088232"/>
            <a:chOff x="611560" y="2348880"/>
            <a:chExt cx="7848872" cy="2088232"/>
          </a:xfrm>
        </p:grpSpPr>
        <p:sp>
          <p:nvSpPr>
            <p:cNvPr id="7" name="Шестиугольник 6"/>
            <p:cNvSpPr/>
            <p:nvPr/>
          </p:nvSpPr>
          <p:spPr>
            <a:xfrm>
              <a:off x="6516216" y="2492896"/>
              <a:ext cx="1944216" cy="1656184"/>
            </a:xfrm>
            <a:prstGeom prst="hexagon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3" name="Группа 12"/>
            <p:cNvGrpSpPr/>
            <p:nvPr/>
          </p:nvGrpSpPr>
          <p:grpSpPr>
            <a:xfrm>
              <a:off x="611560" y="2348880"/>
              <a:ext cx="7776864" cy="2088232"/>
              <a:chOff x="611560" y="2348880"/>
              <a:chExt cx="7776864" cy="2088232"/>
            </a:xfrm>
          </p:grpSpPr>
          <p:sp>
            <p:nvSpPr>
              <p:cNvPr id="6" name="Скругленный прямоугольник 5"/>
              <p:cNvSpPr/>
              <p:nvPr/>
            </p:nvSpPr>
            <p:spPr>
              <a:xfrm>
                <a:off x="683568" y="2708920"/>
                <a:ext cx="1872208" cy="1512168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" name="Стрелка вправо 7"/>
              <p:cNvSpPr/>
              <p:nvPr/>
            </p:nvSpPr>
            <p:spPr>
              <a:xfrm>
                <a:off x="2915816" y="2348880"/>
                <a:ext cx="3384376" cy="2088232"/>
              </a:xfrm>
              <a:prstGeom prst="rightArrow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611560" y="3068960"/>
                <a:ext cx="201622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b="1" dirty="0" smtClean="0"/>
                  <a:t>ИСТОЧНИК ИНФОРМАЦИИ</a:t>
                </a:r>
                <a:endParaRPr lang="ru-RU" b="1" dirty="0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3059832" y="3068960"/>
                <a:ext cx="273630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b="1" dirty="0" smtClean="0"/>
                  <a:t>КАНАЛ ПЕРЕДАЧИ ИНФОРМАЦИИ</a:t>
                </a:r>
                <a:endParaRPr lang="ru-RU" b="1" dirty="0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6660232" y="2852936"/>
                <a:ext cx="17281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b="1" dirty="0" smtClean="0"/>
                  <a:t>ПРИЕМНИК ИНФОРМАЦИИ</a:t>
                </a:r>
                <a:endParaRPr lang="ru-RU" b="1" dirty="0"/>
              </a:p>
            </p:txBody>
          </p:sp>
        </p:grpSp>
      </p:grpSp>
      <p:sp>
        <p:nvSpPr>
          <p:cNvPr id="19" name="TextBox 18"/>
          <p:cNvSpPr txBox="1"/>
          <p:nvPr/>
        </p:nvSpPr>
        <p:spPr>
          <a:xfrm>
            <a:off x="251520" y="3933056"/>
            <a:ext cx="85689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Каналы передачи информации:</a:t>
            </a:r>
          </a:p>
          <a:p>
            <a:pPr marL="342900" indent="17463">
              <a:buFont typeface="+mj-lt"/>
              <a:buAutoNum type="arabicPeriod"/>
            </a:pPr>
            <a:r>
              <a:rPr lang="ru-RU" sz="2400" dirty="0" smtClean="0"/>
              <a:t>Биологические – органы чувств человека и животных.</a:t>
            </a:r>
          </a:p>
          <a:p>
            <a:pPr marL="342900" indent="17463">
              <a:buFont typeface="+mj-lt"/>
              <a:buAutoNum type="arabicPeriod"/>
            </a:pPr>
            <a:r>
              <a:rPr lang="ru-RU" sz="2400" dirty="0" smtClean="0"/>
              <a:t>Технические – телевизор, радио, телефон, компьютер.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712968" cy="1498178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Назовите источники, приемники и каналы передачи информации на картинках.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291632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23528" y="134076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№1</a:t>
            </a:r>
            <a:endParaRPr lang="ru-RU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606238"/>
            <a:ext cx="3192355" cy="2394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851920" y="134076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№2</a:t>
            </a:r>
            <a:endParaRPr lang="ru-RU" dirty="0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4365104"/>
            <a:ext cx="2232248" cy="2247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635896" y="39330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№5</a:t>
            </a:r>
            <a:endParaRPr lang="ru-RU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5137" y="4437112"/>
            <a:ext cx="2580287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4725144"/>
            <a:ext cx="2385053" cy="1788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1988840"/>
            <a:ext cx="2784309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7092280" y="141277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№3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95536" y="400506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№4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660232" y="429309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№6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1000100" y="1285860"/>
            <a:ext cx="2928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rgbClr val="FF0000"/>
                </a:solidFill>
              </a:rPr>
              <a:t>Выполнить письменно в тетради. </a:t>
            </a:r>
            <a:endParaRPr lang="ru-RU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Контрольные вопросы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ru-RU" sz="2400" dirty="0" smtClean="0"/>
              <a:t>Что вы понимаете под словом информация»?</a:t>
            </a:r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ru-RU" sz="2400" dirty="0" smtClean="0"/>
              <a:t>Назовите виды информации по способу восприятия.</a:t>
            </a:r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ru-RU" sz="2400" dirty="0" smtClean="0"/>
              <a:t>Назовите виды информации по  форме представления.</a:t>
            </a:r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ru-RU" sz="2400" dirty="0" smtClean="0"/>
              <a:t>Приведите примеры информации, представленной в текстовой, числовой, графической формах.</a:t>
            </a:r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ru-RU" sz="2400" dirty="0" smtClean="0"/>
              <a:t>Перечислите источники, из которых за сегодняшний день вы получали информацию.</a:t>
            </a:r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ru-RU" sz="2400" dirty="0" smtClean="0"/>
              <a:t>Приведите примеры ситуаций, в которых вы являетесь источником информации, приемником информации. Какую роль за сегодняшний день вам чаще приходилось выполнять?</a:t>
            </a:r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ru-RU" sz="2400" dirty="0" smtClean="0"/>
              <a:t>С помощью какого органа чувств человек получает наибольшее количество информации?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215042" y="1214422"/>
            <a:ext cx="2928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rgbClr val="FF0000"/>
                </a:solidFill>
              </a:rPr>
              <a:t>Выполнить письменно в тетради. </a:t>
            </a:r>
            <a:endParaRPr lang="ru-RU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813</TotalTime>
  <Words>274</Words>
  <Application>Microsoft Office PowerPoint</Application>
  <PresentationFormat>Экран (4:3)</PresentationFormat>
  <Paragraphs>62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ИНФОРМАЦИЯ</vt:lpstr>
      <vt:lpstr>Понятие информации</vt:lpstr>
      <vt:lpstr>Человек получает информацию с помощью органов чувств</vt:lpstr>
      <vt:lpstr>Виды информации по способу восприятия</vt:lpstr>
      <vt:lpstr>Как мы воспринимаем информацию</vt:lpstr>
      <vt:lpstr>Виды информации по форме представления</vt:lpstr>
      <vt:lpstr>Виды информации по ее значению</vt:lpstr>
      <vt:lpstr>Передача информации</vt:lpstr>
      <vt:lpstr>Назовите источники, приемники и каналы передачи информации на картинках. </vt:lpstr>
      <vt:lpstr>Контрольные вопросы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Галина</dc:creator>
  <cp:lastModifiedBy>User</cp:lastModifiedBy>
  <cp:revision>79</cp:revision>
  <dcterms:created xsi:type="dcterms:W3CDTF">2013-01-03T21:00:46Z</dcterms:created>
  <dcterms:modified xsi:type="dcterms:W3CDTF">2020-04-13T16:57:19Z</dcterms:modified>
</cp:coreProperties>
</file>